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83" r:id="rId5"/>
    <p:sldId id="285" r:id="rId6"/>
    <p:sldId id="259" r:id="rId7"/>
    <p:sldId id="270" r:id="rId8"/>
    <p:sldId id="281" r:id="rId9"/>
    <p:sldId id="286" r:id="rId10"/>
    <p:sldId id="282" r:id="rId11"/>
    <p:sldId id="287" r:id="rId12"/>
    <p:sldId id="261" r:id="rId13"/>
    <p:sldId id="288" r:id="rId14"/>
    <p:sldId id="284" r:id="rId15"/>
    <p:sldId id="289" r:id="rId16"/>
    <p:sldId id="290" r:id="rId17"/>
    <p:sldId id="274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E50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9" autoAdjust="0"/>
    <p:restoredTop sz="78355"/>
  </p:normalViewPr>
  <p:slideViewPr>
    <p:cSldViewPr snapToGrid="0" snapToObjects="1">
      <p:cViewPr varScale="1">
        <p:scale>
          <a:sx n="95" d="100"/>
          <a:sy n="95" d="100"/>
        </p:scale>
        <p:origin x="7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10/11/21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11/10/2021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35FF-42BE-CF49-96A5-805FC86C3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08455"/>
            <a:ext cx="9144000" cy="587191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6D5B7-51B6-EB48-81BC-4F5164AB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387722"/>
            <a:ext cx="9144000" cy="58719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3DF5E-479B-7A45-AF40-D789415BE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E6BD27-9F7E-CC44-B0D6-6A76616BB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000" y="563564"/>
            <a:ext cx="3910806" cy="4365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41AE8C6-33DB-AF4E-AB01-8F8AD2E50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5537202"/>
            <a:ext cx="5851525" cy="1077912"/>
          </a:xfrm>
        </p:spPr>
        <p:txBody>
          <a:bodyPr anchor="b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50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-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Thank you.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61A59AB-8C9D-114E-951A-E8A15F4EA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57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Grac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Gracias.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61A59AB-8C9D-114E-951A-E8A15F4EA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89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Mer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Merci.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61A59AB-8C9D-114E-951A-E8A15F4EA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13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81B4F08-7334-2149-9EA5-905CA1743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6ED3E37-FF79-FE49-8427-154242BB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40D92C-C4F9-6B48-B61B-BA173B78B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1ECAC0-0CA5-5C4D-A743-6DA5CC599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534883"/>
            <a:ext cx="11109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4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Blu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divider subtitle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here to edit divider text</a:t>
            </a:r>
            <a:endParaRPr lang="en-GB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285C79F-AC8A-3745-A670-F7B187458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Orang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divider subtitle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here to edit divider text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19B79A-22E1-A140-BB35-748125B7B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1B4F776-F712-0F42-9059-6A1A2DD32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eal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divider subtitle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here to edit divider text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B59307-87E7-EE48-AC25-230FBB5A1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96D39AE-67AE-E14E-81C6-D3D9E0063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2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Large Statem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0EBDDF-042C-1744-AE46-71F2DF54D8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FE4699-7B30-0F4F-B541-E21F86AAB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E591B25-402B-894E-B123-A3EEC262BD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9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Large Statement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F464B3E2-8374-A544-A6C1-E318F6E91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6D6C-541E-9F40-B7AA-4D21FB7F09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/>
            </a:lvl1pPr>
            <a:lvl2pPr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4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81B4F08-7334-2149-9EA5-905CA1743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6ED3E37-FF79-FE49-8427-154242BB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11115675" cy="445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4C492-DDD5-E14C-8F97-9F57C2F76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5106" y="0"/>
            <a:ext cx="588689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24B8441-C70C-8E4C-A92B-CBD41F5AA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B04A428A-CB40-9B4A-BC0D-90E12859C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E8AE2-50D4-754F-844E-C2D1E259E6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80"/>
            <a:ext cx="5564373" cy="4708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902B53-9D84-C24C-93E5-6DA34EE3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1" y="566739"/>
            <a:ext cx="5564373" cy="5630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93B3-FE14-004D-BBD6-596D1E04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0A3F75E-CC80-5E4D-A9D6-0A40915DA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5E4EC4C-7F20-504F-83E3-A7F63CD4B1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566739"/>
            <a:ext cx="11628483" cy="6036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Click to add a Master title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C12A-6611-6D4D-A5AD-D4A40ADCC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174" y="1388182"/>
            <a:ext cx="11639826" cy="461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8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0"/>
        </a:spcAft>
        <a:buFont typeface="Arial" charset="0"/>
        <a:defRPr sz="24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marL="690563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/>
        <a:defRPr sz="20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7763" indent="-2286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3375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tabLst/>
        <a:defRPr sz="16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60575" indent="-228600" algn="l" rtl="0" eaLnBrk="1" fontAlgn="base" hangingPunct="1">
        <a:lnSpc>
          <a:spcPct val="112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4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6858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0BD-ECE4-1245-8F57-85F2A9772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08455"/>
            <a:ext cx="9144000" cy="587191"/>
          </a:xfrm>
        </p:spPr>
        <p:txBody>
          <a:bodyPr/>
          <a:lstStyle/>
          <a:p>
            <a:r>
              <a:rPr lang="es-CL"/>
              <a:t>Cifrado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D0D3B-578B-5E48-A03E-1D70E177EA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000" y="563564"/>
            <a:ext cx="3910806" cy="436562"/>
          </a:xfrm>
        </p:spPr>
        <p:txBody>
          <a:bodyPr/>
          <a:lstStyle/>
          <a:p>
            <a:r>
              <a:rPr lang="es-CL"/>
              <a:t>10 de octubre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FA09DE-F739-C741-9EBF-02D46588FE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5537202"/>
            <a:ext cx="5851525" cy="1077912"/>
          </a:xfrm>
        </p:spPr>
        <p:txBody>
          <a:bodyPr/>
          <a:lstStyle/>
          <a:p>
            <a:r>
              <a:rPr lang="es-CL"/>
              <a:t>Hector Prada – ISOC Chile</a:t>
            </a:r>
          </a:p>
          <a:p>
            <a:r>
              <a:rPr lang="es-CL"/>
              <a:t>Cifrado</a:t>
            </a:r>
          </a:p>
          <a:p>
            <a:r>
              <a:rPr lang="es-CL"/>
              <a:t>hprada@isoc.cl</a:t>
            </a:r>
          </a:p>
        </p:txBody>
      </p:sp>
    </p:spTree>
    <p:extLst>
      <p:ext uri="{BB962C8B-B14F-4D97-AF65-F5344CB8AC3E}">
        <p14:creationId xmlns:p14="http://schemas.microsoft.com/office/powerpoint/2010/main" val="334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395CB9-1871-478D-B26F-D874B6F0A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/>
              <a:t>Desafíos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5BBB-6713-4EAD-B47C-5D3847AA0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es-CL" altLang="en-US" smtClean="0"/>
              <a:pPr/>
              <a:t>10</a:t>
            </a:fld>
            <a:endParaRPr lang="es-CL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s-CL" dirty="0"/>
              <a:t>Desafíos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79"/>
            <a:ext cx="11115675" cy="4768533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s-CL" b="1" dirty="0"/>
              <a:t>Libertad de expresión, anonimato y abuso</a:t>
            </a:r>
            <a:r>
              <a:rPr lang="es-CL" dirty="0"/>
              <a:t> – El cifrado es vía de plena expresión para personas y comunidades activistas y opresas, como también víctimas de abuso físico y verbal. Sin embargo, es una vía de comunicación entre agentes malintencionados. ISOC mantiene que el objetivo del cifrado es </a:t>
            </a:r>
            <a:r>
              <a:rPr lang="es-CL" i="1" dirty="0"/>
              <a:t>fomentar la confianza en Internet</a:t>
            </a:r>
            <a:r>
              <a:rPr lang="es-CL" dirty="0"/>
              <a:t>, al igual que para motivar la evolución orgánica de la sociedad.</a:t>
            </a:r>
          </a:p>
          <a:p>
            <a:endParaRPr lang="es-CL" dirty="0"/>
          </a:p>
          <a:p>
            <a:pPr lvl="1"/>
            <a:r>
              <a:rPr lang="es-CL" b="1" dirty="0"/>
              <a:t>Tensión entre seguridad y privacidad </a:t>
            </a:r>
            <a:r>
              <a:rPr lang="es-CL" dirty="0"/>
              <a:t>– Encontrar el balance entre la responsabilidad gubernamental de </a:t>
            </a:r>
            <a:br>
              <a:rPr lang="es-CL" dirty="0"/>
            </a:br>
            <a:r>
              <a:rPr lang="es-CL" dirty="0"/>
              <a:t>proteger a sus ciudadanos, y los derechos de sus ciudadanos de proteger su privacidad ante terceros.</a:t>
            </a:r>
          </a:p>
          <a:p>
            <a:pPr marL="463550" lvl="1" indent="0">
              <a:buNone/>
            </a:pPr>
            <a:endParaRPr lang="es-CL" dirty="0"/>
          </a:p>
          <a:p>
            <a:pPr lvl="1"/>
            <a:r>
              <a:rPr lang="es-CL" b="1" dirty="0"/>
              <a:t>Puertas traseras de cifrado</a:t>
            </a:r>
            <a:r>
              <a:rPr lang="es-CL" dirty="0"/>
              <a:t> – Abogar contra el acceso no autorizado a nuestros datos cifrados por gobiernos o actores malintencionados. El cifrado debe ser completo y no a medias. Puertas traseras harían que agentes malintencionados busquen alternativas para comunicar entre ellos, pero pondría en riesgo la privacidad y seguridad de actores legítimos.</a:t>
            </a:r>
          </a:p>
          <a:p>
            <a:pPr marL="463550" lvl="1" indent="0">
              <a:buNone/>
            </a:pPr>
            <a:endParaRPr lang="es-CL" b="1" dirty="0"/>
          </a:p>
          <a:p>
            <a:pPr lvl="1"/>
            <a:r>
              <a:rPr lang="es-ES" b="1" dirty="0"/>
              <a:t>Tecnología resistente a la manipulación </a:t>
            </a:r>
            <a:r>
              <a:rPr lang="es-CL" dirty="0"/>
              <a:t>– Hacer más difícil para agentes malintencionados de modificar </a:t>
            </a:r>
            <a:br>
              <a:rPr lang="es-CL" dirty="0"/>
            </a:br>
            <a:r>
              <a:rPr lang="es-CL" dirty="0"/>
              <a:t>la tecnología, y mantener un registro de intentos de manipulación. Sin embargo, esto también dificulta el </a:t>
            </a:r>
            <a:br>
              <a:rPr lang="es-CL" dirty="0"/>
            </a:br>
            <a:r>
              <a:rPr lang="es-CL" dirty="0"/>
              <a:t>trabajo de entes judiciales cuando se requiere acceso a datos de actores maliciosos y criminales.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BBE360-0AA6-41D8-8760-1020734D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060" y="4638699"/>
            <a:ext cx="734686" cy="715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D0E0D5-0EE1-4407-A930-8C34A47A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3" y="3586168"/>
            <a:ext cx="712060" cy="712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ED8576-48D0-41FD-BE89-1CED2A732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56" y="1726484"/>
            <a:ext cx="764737" cy="764737"/>
          </a:xfrm>
          <a:prstGeom prst="ellipse">
            <a:avLst/>
          </a:prstGeom>
          <a:ln w="635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3BA85C-2051-415B-BD77-5B8C9F73C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695" y="210380"/>
            <a:ext cx="1075728" cy="1075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A97AC-36CA-4DC5-A846-D14CCECE9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5808" y="2628808"/>
            <a:ext cx="712060" cy="7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09507C-FC0B-564A-8562-3375F8C643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/>
          <a:lstStyle/>
          <a:p>
            <a:r>
              <a:rPr lang="es-CL"/>
              <a:t>Recomendaciones para tí, el usuario final</a:t>
            </a:r>
          </a:p>
        </p:txBody>
      </p:sp>
    </p:spTree>
    <p:extLst>
      <p:ext uri="{BB962C8B-B14F-4D97-AF65-F5344CB8AC3E}">
        <p14:creationId xmlns:p14="http://schemas.microsoft.com/office/powerpoint/2010/main" val="42454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EBF62-D56F-0642-8A15-AEB45A982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/>
          <a:p>
            <a:fld id="{DBE5F007-28FD-B845-A833-24BC97E499D9}" type="slidenum">
              <a:rPr lang="es-CL" altLang="en-US" smtClean="0"/>
              <a:pPr/>
              <a:t>13</a:t>
            </a:fld>
            <a:endParaRPr lang="es-CL" alt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521CDCD-B3D1-5542-86B2-EF03363E4D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1" y="1389381"/>
            <a:ext cx="5356860" cy="4626408"/>
          </a:xfrm>
        </p:spPr>
        <p:txBody>
          <a:bodyPr>
            <a:normAutofit fontScale="55000" lnSpcReduction="20000"/>
          </a:bodyPr>
          <a:lstStyle/>
          <a:p>
            <a:r>
              <a:rPr lang="es-CL" sz="2900" dirty="0"/>
              <a:t>Es importante ser consciente de nuestros derechos a la privacidad y ayudar a educar a otros.</a:t>
            </a:r>
          </a:p>
          <a:p>
            <a:endParaRPr lang="es-CL" dirty="0"/>
          </a:p>
          <a:p>
            <a:pPr lvl="1"/>
            <a:r>
              <a:rPr lang="es-CL" b="1" dirty="0"/>
              <a:t>Usa aplicaciones encriptadas de extremo a extremo </a:t>
            </a:r>
            <a:r>
              <a:rPr lang="es-CL" dirty="0"/>
              <a:t>– La mayoría de estas aplicaciones ya emplean esta tecnología: </a:t>
            </a:r>
            <a:r>
              <a:rPr lang="es-CL" dirty="0" err="1"/>
              <a:t>Threema</a:t>
            </a:r>
            <a:r>
              <a:rPr lang="es-CL" dirty="0"/>
              <a:t>, </a:t>
            </a:r>
            <a:r>
              <a:rPr lang="es-CL" dirty="0" err="1"/>
              <a:t>Telegram</a:t>
            </a:r>
            <a:r>
              <a:rPr lang="es-CL" dirty="0"/>
              <a:t>, </a:t>
            </a:r>
            <a:r>
              <a:rPr lang="es-CL" dirty="0" err="1"/>
              <a:t>Signal</a:t>
            </a:r>
            <a:r>
              <a:rPr lang="es-CL" dirty="0"/>
              <a:t>, y WhatsApp son ejemplos.</a:t>
            </a:r>
          </a:p>
          <a:p>
            <a:pPr marL="463550" lvl="1" indent="0">
              <a:buNone/>
            </a:pPr>
            <a:endParaRPr lang="es-CL" dirty="0"/>
          </a:p>
          <a:p>
            <a:pPr lvl="1"/>
            <a:r>
              <a:rPr lang="es-CL" b="1" dirty="0"/>
              <a:t>Habilita el cifrado en tus dispositivos</a:t>
            </a:r>
            <a:r>
              <a:rPr lang="es-CL" dirty="0"/>
              <a:t> – No todos los dispositivos lo habilitan por defecto y requieren activación </a:t>
            </a:r>
            <a:r>
              <a:rPr lang="es-CL" b="1" dirty="0"/>
              <a:t>manual</a:t>
            </a:r>
            <a:r>
              <a:rPr lang="es-CL" dirty="0"/>
              <a:t>.</a:t>
            </a:r>
          </a:p>
          <a:p>
            <a:pPr marL="463550" lvl="1" indent="0">
              <a:buNone/>
            </a:pPr>
            <a:endParaRPr lang="es-CL" dirty="0"/>
          </a:p>
          <a:p>
            <a:pPr lvl="1"/>
            <a:r>
              <a:rPr lang="es-CL" b="1" dirty="0"/>
              <a:t>Usa contraseñas seguras</a:t>
            </a:r>
            <a:r>
              <a:rPr lang="es-CL" dirty="0"/>
              <a:t> – Una mezcla de letras, número y caracteres especiales. Además, que no sean fáciles de adivinar. Una contraseña </a:t>
            </a:r>
            <a:r>
              <a:rPr lang="es-CL" dirty="0" err="1"/>
              <a:t>dás</a:t>
            </a:r>
            <a:r>
              <a:rPr lang="es-CL" dirty="0"/>
              <a:t> de 15 caracteres al azar es una buena medida de seguridad.</a:t>
            </a:r>
          </a:p>
          <a:p>
            <a:pPr lvl="1"/>
            <a:endParaRPr lang="es-CL" dirty="0"/>
          </a:p>
          <a:p>
            <a:pPr lvl="1"/>
            <a:r>
              <a:rPr lang="es-CL" b="1" dirty="0"/>
              <a:t>Actualizaciones</a:t>
            </a:r>
            <a:r>
              <a:rPr lang="es-CL" dirty="0"/>
              <a:t> – A diario se descubren fallas en sistemas y en </a:t>
            </a:r>
            <a:br>
              <a:rPr lang="es-CL" dirty="0"/>
            </a:br>
            <a:r>
              <a:rPr lang="es-CL" dirty="0"/>
              <a:t>nuestros dispositivos, por ello debemos mantenerlos actualizados.</a:t>
            </a:r>
          </a:p>
          <a:p>
            <a:pPr lvl="1"/>
            <a:endParaRPr lang="es-CL" dirty="0"/>
          </a:p>
          <a:p>
            <a:pPr lvl="1"/>
            <a:r>
              <a:rPr lang="es-CL" b="1" dirty="0"/>
              <a:t>Activar 2FA</a:t>
            </a:r>
            <a:r>
              <a:rPr lang="es-CL" dirty="0"/>
              <a:t> – El ingreso a nuestros servicios digitales con un segundo factor de autenticación agrega una barrera adicional contra terceros y actores maliciosos.</a:t>
            </a:r>
          </a:p>
          <a:p>
            <a:pPr lvl="1"/>
            <a:endParaRPr lang="es-CL" dirty="0"/>
          </a:p>
          <a:p>
            <a:pPr lvl="1"/>
            <a:r>
              <a:rPr lang="es-CL" b="1" dirty="0"/>
              <a:t>Opciones de borrado de datos</a:t>
            </a:r>
            <a:r>
              <a:rPr lang="es-CL" dirty="0"/>
              <a:t> – Algunos dispositivos permiten borrar todos tus datos de su memoria al ingresar una clave errónea varias veces. Esto es especialmente beneficioso cuando pierdes tu dispositivo. </a:t>
            </a:r>
          </a:p>
          <a:p>
            <a:pPr lvl="1"/>
            <a:endParaRPr lang="es-CL" dirty="0"/>
          </a:p>
          <a:p>
            <a:pPr lvl="1"/>
            <a:endParaRPr lang="es-CL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0E4B2F5-F467-4047-8227-8238D365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Recomendaciones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D755DB3-8536-4854-B167-9682414E3D76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 rotWithShape="1">
          <a:blip r:embed="rId2"/>
          <a:srcRect l="4706" r="5086"/>
          <a:stretch/>
        </p:blipFill>
        <p:spPr>
          <a:xfrm>
            <a:off x="5993849" y="0"/>
            <a:ext cx="6198152" cy="687096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168031-AE8D-4502-839A-85C4A3DA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68" y="3044704"/>
            <a:ext cx="567495" cy="5674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6F754D-5395-4393-8B86-7582E6CF6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68" y="4314310"/>
            <a:ext cx="567496" cy="5674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7C3431-58AB-4C33-B59C-FCBCE56E1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228" y="3525253"/>
            <a:ext cx="570333" cy="5674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85D178-AE88-4D4B-896E-893D02A40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68" y="1972231"/>
            <a:ext cx="567495" cy="5674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698F81-A8D4-4434-AE4B-EB8C26744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066" y="2399832"/>
            <a:ext cx="567495" cy="5674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850C4C-6118-452F-B1C3-55E7AB4BD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1584" y="210572"/>
            <a:ext cx="1075727" cy="1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7790A0-CAE8-6346-B746-49E03F916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>
            <a:normAutofit/>
          </a:bodyPr>
          <a:lstStyle/>
          <a:p>
            <a:r>
              <a:rPr lang="es-CL" dirty="0"/>
              <a:t>Recursos y publicaciones</a:t>
            </a:r>
          </a:p>
        </p:txBody>
      </p:sp>
    </p:spTree>
    <p:extLst>
      <p:ext uri="{BB962C8B-B14F-4D97-AF65-F5344CB8AC3E}">
        <p14:creationId xmlns:p14="http://schemas.microsoft.com/office/powerpoint/2010/main" val="41284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s-CL" dirty="0"/>
              <a:t>Recursos y publicaciones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79"/>
            <a:ext cx="11115675" cy="4768533"/>
          </a:xfrm>
        </p:spPr>
        <p:txBody>
          <a:bodyPr>
            <a:normAutofit/>
          </a:bodyPr>
          <a:lstStyle/>
          <a:p>
            <a:pPr lvl="1"/>
            <a:r>
              <a:rPr lang="es-CL" b="1" dirty="0"/>
              <a:t>https://www.internetsociety.org/issues/encryption/resources/</a:t>
            </a:r>
            <a:endParaRPr lang="es-CL" dirty="0"/>
          </a:p>
          <a:p>
            <a:pPr marL="463550" lvl="1" indent="0">
              <a:buNone/>
            </a:pPr>
            <a:endParaRPr lang="es-CL" dirty="0"/>
          </a:p>
          <a:p>
            <a:pPr lvl="1"/>
            <a:r>
              <a:rPr lang="es-CL" b="1" dirty="0"/>
              <a:t>https://www.internetsociety.org/es/issues/encryption/protect-encryption-protect-yourself/</a:t>
            </a:r>
          </a:p>
          <a:p>
            <a:pPr marL="463550" lvl="1" indent="0">
              <a:buNone/>
            </a:pPr>
            <a:endParaRPr lang="es-CL" b="1" dirty="0"/>
          </a:p>
          <a:p>
            <a:pPr lvl="1"/>
            <a:r>
              <a:rPr lang="es-ES" b="1" dirty="0"/>
              <a:t>https://www.internetsociety.org/es/policybriefs/encryption/</a:t>
            </a:r>
            <a:endParaRPr lang="es-C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C4DFD8-303C-4DF9-AC7C-07E4DCB7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73" y="183853"/>
            <a:ext cx="1075727" cy="1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1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7503B-0BE1-4F7C-9638-79FF6795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80329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7D6EA3-178A-854D-BABA-F5F25FCC6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Hector Prada – ISOC Chile</a:t>
            </a:r>
          </a:p>
          <a:p>
            <a:r>
              <a:rPr lang="en-US" dirty="0"/>
              <a:t>hprada@isoc.cl</a:t>
            </a:r>
          </a:p>
        </p:txBody>
      </p:sp>
    </p:spTree>
    <p:extLst>
      <p:ext uri="{BB962C8B-B14F-4D97-AF65-F5344CB8AC3E}">
        <p14:creationId xmlns:p14="http://schemas.microsoft.com/office/powerpoint/2010/main" val="1746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C6729-81F0-1446-8FDF-C1471D8E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>
            <a:normAutofit/>
          </a:bodyPr>
          <a:lstStyle/>
          <a:p>
            <a:r>
              <a:rPr lang="es-CL"/>
              <a:t>¿Qué es y para qué se usa?</a:t>
            </a:r>
          </a:p>
        </p:txBody>
      </p:sp>
    </p:spTree>
    <p:extLst>
      <p:ext uri="{BB962C8B-B14F-4D97-AF65-F5344CB8AC3E}">
        <p14:creationId xmlns:p14="http://schemas.microsoft.com/office/powerpoint/2010/main" val="26517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s-CL"/>
              <a:t>¿Qué es y para qué se usa el cifrado?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11115675" cy="4451350"/>
          </a:xfrm>
        </p:spPr>
        <p:txBody>
          <a:bodyPr>
            <a:normAutofit lnSpcReduction="10000"/>
          </a:bodyPr>
          <a:lstStyle/>
          <a:p>
            <a:r>
              <a:rPr lang="es-CL" dirty="0"/>
              <a:t>Es la transformación, cifrado, o comúnmente “encriptación” de datos, para asegurar que los datos sean visibles por aquellos con acceso a la clave secreta correcta.</a:t>
            </a:r>
          </a:p>
          <a:p>
            <a:endParaRPr lang="es-CL" dirty="0"/>
          </a:p>
          <a:p>
            <a:pPr lvl="1"/>
            <a:r>
              <a:rPr lang="es-CL" dirty="0"/>
              <a:t>En cifrado de datos en redes, la clave secreta es conocida por el remitente y el destinatario.</a:t>
            </a:r>
          </a:p>
          <a:p>
            <a:pPr lvl="1"/>
            <a:r>
              <a:rPr lang="es-CL" dirty="0"/>
              <a:t>En datos almacenados, la clave secreta la suele tener solamente el dueño de los datos.</a:t>
            </a:r>
          </a:p>
          <a:p>
            <a:endParaRPr lang="es-CL" dirty="0"/>
          </a:p>
          <a:p>
            <a:r>
              <a:rPr lang="es-CL" dirty="0"/>
              <a:t>Permite proteger los datos en calidad de “solo para sus ojos”. Algunos casos de uso son:</a:t>
            </a:r>
          </a:p>
          <a:p>
            <a:endParaRPr lang="es-CL" dirty="0"/>
          </a:p>
          <a:p>
            <a:pPr lvl="1"/>
            <a:r>
              <a:rPr lang="es-CL" dirty="0"/>
              <a:t>Protección de contraseñas e información de pagos en sitios web.</a:t>
            </a:r>
          </a:p>
          <a:p>
            <a:pPr lvl="1"/>
            <a:r>
              <a:rPr lang="es-CL" dirty="0"/>
              <a:t>Comunicación a través de plataformas de mensajería – WhatsApp, </a:t>
            </a:r>
            <a:r>
              <a:rPr lang="es-CL" dirty="0" err="1"/>
              <a:t>Signal</a:t>
            </a:r>
            <a:r>
              <a:rPr lang="es-CL" dirty="0"/>
              <a:t>, Facebook.</a:t>
            </a:r>
          </a:p>
          <a:p>
            <a:pPr lvl="1"/>
            <a:r>
              <a:rPr lang="es-CL" dirty="0"/>
              <a:t>Consultas o retiros de dinero en cajeros automáticos.</a:t>
            </a:r>
          </a:p>
          <a:p>
            <a:pPr lvl="1"/>
            <a:r>
              <a:rPr lang="es-CL" dirty="0"/>
              <a:t>Para revisar tu cuenta de correo electrónico.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97B81-2D43-4851-A581-DF5D2A7D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093" y="4665643"/>
            <a:ext cx="715621" cy="715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DDDE3E-8C15-497A-811E-946C0626F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4" y="4965916"/>
            <a:ext cx="715621" cy="715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C5D658-048A-4333-AEEC-0F8BA9ADE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960" y="3429000"/>
            <a:ext cx="487991" cy="7156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94CF1E-9BA8-4F23-91D7-65AB440F0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36" y="2463715"/>
            <a:ext cx="719199" cy="715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71429A-BC29-4A75-9FB8-FA8270DFD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404918" y="-132018"/>
            <a:ext cx="880477" cy="17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EA55D0-76BA-4B9F-BED4-200E6652C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467244"/>
          </a:xfrm>
        </p:spPr>
        <p:txBody>
          <a:bodyPr/>
          <a:lstStyle/>
          <a:p>
            <a:r>
              <a:rPr lang="es-CL" dirty="0"/>
              <a:t>Métodos principales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64A71-37E7-488D-9731-15513076B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/>
              <a:t>Métodos de cifrado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33BDD-3793-437D-9EA4-F3ABBC713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es-CL" altLang="en-US" smtClean="0"/>
              <a:pPr/>
              <a:t>4</a:t>
            </a:fld>
            <a:endParaRPr lang="es-CL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s-CL" dirty="0"/>
              <a:t>Métodos de cifrado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11115675" cy="4451350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Existen varios métodos de cifrado, que han evolucionado en el tiempo, de lo físico a lo digital.</a:t>
            </a:r>
          </a:p>
          <a:p>
            <a:r>
              <a:rPr lang="es-CL" dirty="0"/>
              <a:t>Un método antiguo es el “Cifrado de </a:t>
            </a:r>
            <a:r>
              <a:rPr lang="es-CL" dirty="0" err="1"/>
              <a:t>Caesar</a:t>
            </a:r>
            <a:r>
              <a:rPr lang="es-CL" dirty="0"/>
              <a:t>”, usado por Julio César, circa 100 A.C.:</a:t>
            </a:r>
          </a:p>
          <a:p>
            <a:endParaRPr lang="es-CL" dirty="0"/>
          </a:p>
          <a:p>
            <a:pPr lvl="1"/>
            <a:r>
              <a:rPr lang="es-CL" dirty="0"/>
              <a:t>Usado para enviar mensajes seguros a los soldados en el campo de batalla.</a:t>
            </a:r>
          </a:p>
          <a:p>
            <a:pPr lvl="1"/>
            <a:r>
              <a:rPr lang="es-CL" dirty="0"/>
              <a:t>El texto se cifraba corriendo tres posiciones hacia la derecha cada letra del mensaje original:</a:t>
            </a:r>
          </a:p>
          <a:p>
            <a:pPr lvl="2"/>
            <a:r>
              <a:rPr lang="es-CL" dirty="0"/>
              <a:t>Un ejemplo práctico, la </a:t>
            </a:r>
            <a:r>
              <a:rPr lang="es-CL" b="1" dirty="0"/>
              <a:t>A</a:t>
            </a:r>
            <a:r>
              <a:rPr lang="es-CL" dirty="0"/>
              <a:t> en el mensaje se convertía a la letra </a:t>
            </a:r>
            <a:r>
              <a:rPr lang="es-CL" b="1" dirty="0"/>
              <a:t>D</a:t>
            </a:r>
            <a:r>
              <a:rPr lang="es-CL" dirty="0"/>
              <a:t>, la </a:t>
            </a:r>
            <a:r>
              <a:rPr lang="es-CL" b="1" dirty="0"/>
              <a:t>B</a:t>
            </a:r>
            <a:r>
              <a:rPr lang="es-CL" dirty="0"/>
              <a:t> en </a:t>
            </a:r>
            <a:r>
              <a:rPr lang="es-CL" b="1" dirty="0"/>
              <a:t>E</a:t>
            </a:r>
            <a:r>
              <a:rPr lang="es-CL" dirty="0"/>
              <a:t>, la </a:t>
            </a:r>
            <a:r>
              <a:rPr lang="es-CL" b="1" dirty="0"/>
              <a:t>Z </a:t>
            </a:r>
            <a:r>
              <a:rPr lang="es-CL" dirty="0"/>
              <a:t>en </a:t>
            </a:r>
            <a:r>
              <a:rPr lang="es-CL" b="1" dirty="0"/>
              <a:t>C</a:t>
            </a:r>
            <a:r>
              <a:rPr lang="es-CL" dirty="0"/>
              <a:t>. </a:t>
            </a:r>
          </a:p>
          <a:p>
            <a:endParaRPr lang="es-CL" dirty="0"/>
          </a:p>
          <a:p>
            <a:r>
              <a:rPr lang="es-CL" dirty="0"/>
              <a:t>Hoy existen métodos mas complejos, generalizados en tres grupos:</a:t>
            </a:r>
          </a:p>
          <a:p>
            <a:endParaRPr lang="es-CL" dirty="0"/>
          </a:p>
          <a:p>
            <a:pPr lvl="1"/>
            <a:r>
              <a:rPr lang="es-CL" dirty="0"/>
              <a:t>Cifrado extremo a extremo – usa cualquier método de cifrado, siempre que solo el remitente y destinatario tengan la clave secreta para descifrar el contenido. – WhatsApp, iMessage, </a:t>
            </a:r>
            <a:r>
              <a:rPr lang="es-CL" dirty="0" err="1"/>
              <a:t>Telegram</a:t>
            </a:r>
            <a:r>
              <a:rPr lang="es-CL" dirty="0"/>
              <a:t>.</a:t>
            </a:r>
          </a:p>
          <a:p>
            <a:pPr marL="463550" lvl="1" indent="0">
              <a:buNone/>
            </a:pPr>
            <a:endParaRPr lang="es-CL" dirty="0"/>
          </a:p>
          <a:p>
            <a:pPr lvl="1"/>
            <a:r>
              <a:rPr lang="es-CL" dirty="0"/>
              <a:t>Cifrado simétrico – se usa </a:t>
            </a:r>
            <a:r>
              <a:rPr lang="es-CL" b="1" dirty="0"/>
              <a:t>una</a:t>
            </a:r>
            <a:r>
              <a:rPr lang="es-CL" dirty="0"/>
              <a:t> </a:t>
            </a:r>
            <a:r>
              <a:rPr lang="es-CL" b="1" dirty="0"/>
              <a:t>misma</a:t>
            </a:r>
            <a:r>
              <a:rPr lang="es-CL" dirty="0"/>
              <a:t> </a:t>
            </a:r>
            <a:r>
              <a:rPr lang="es-CL" b="1" dirty="0"/>
              <a:t>clave </a:t>
            </a:r>
            <a:r>
              <a:rPr lang="es-CL" dirty="0"/>
              <a:t>para cifrar y descifrar un mensaje. Se debe cuidar que la clave sea distribuida a los destinatarios de manera segura.</a:t>
            </a:r>
          </a:p>
          <a:p>
            <a:pPr marL="463550" lvl="1" indent="0">
              <a:buNone/>
            </a:pPr>
            <a:endParaRPr lang="es-CL" b="1" dirty="0"/>
          </a:p>
          <a:p>
            <a:pPr lvl="1"/>
            <a:r>
              <a:rPr lang="es-CL" dirty="0"/>
              <a:t>Cifrado asimétrico – se crean </a:t>
            </a:r>
            <a:r>
              <a:rPr lang="es-CL" b="1" dirty="0"/>
              <a:t>pares de claves</a:t>
            </a:r>
            <a:r>
              <a:rPr lang="es-CL" dirty="0"/>
              <a:t>, una privada y otra pública, ambas estrechamente relacionadas. </a:t>
            </a:r>
            <a:br>
              <a:rPr lang="es-CL" dirty="0"/>
            </a:br>
            <a:r>
              <a:rPr lang="es-CL" dirty="0"/>
              <a:t>El destinatario envía la clave pública al remitente, quien la usa para encriptar el mensaje, y el destinatario </a:t>
            </a:r>
            <a:br>
              <a:rPr lang="es-CL" dirty="0"/>
            </a:br>
            <a:r>
              <a:rPr lang="es-CL" dirty="0"/>
              <a:t>lo descifra con la clave privada.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F7EC1D-8478-4001-BC6F-AA386AE3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125" y="4846603"/>
            <a:ext cx="715621" cy="715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C300B-507F-4771-980B-B41A1EA2A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63" y="2134401"/>
            <a:ext cx="715621" cy="712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B0DFDD-7358-4D2F-BBF9-BA188120A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219" y="126002"/>
            <a:ext cx="1075727" cy="1075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B1E6AF-7DB7-46A4-96B8-EB64F490D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93" y="4130981"/>
            <a:ext cx="369950" cy="7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1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62B64E-082B-0D4B-B3E7-16C766F1C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>
            <a:normAutofit/>
          </a:bodyPr>
          <a:lstStyle/>
          <a:p>
            <a:r>
              <a:rPr lang="es-CL"/>
              <a:t>¿Por qué es importante?</a:t>
            </a:r>
          </a:p>
        </p:txBody>
      </p:sp>
    </p:spTree>
    <p:extLst>
      <p:ext uri="{BB962C8B-B14F-4D97-AF65-F5344CB8AC3E}">
        <p14:creationId xmlns:p14="http://schemas.microsoft.com/office/powerpoint/2010/main" val="32530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EBF62-D56F-0642-8A15-AEB45A982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/>
          <a:p>
            <a:fld id="{DBE5F007-28FD-B845-A833-24BC97E499D9}" type="slidenum">
              <a:rPr lang="es-CL" altLang="en-US" smtClean="0"/>
              <a:pPr/>
              <a:t>7</a:t>
            </a:fld>
            <a:endParaRPr lang="es-CL" alt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521CDCD-B3D1-5542-86B2-EF03363E4D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81"/>
            <a:ext cx="5564373" cy="3125470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Usamos el cifrado en actividades del día a día, incluso sin darnos cuenta.</a:t>
            </a:r>
          </a:p>
          <a:p>
            <a:endParaRPr lang="es-CL" dirty="0"/>
          </a:p>
          <a:p>
            <a:pPr lvl="1"/>
            <a:r>
              <a:rPr lang="es-CL" b="1" dirty="0"/>
              <a:t>Confidencialidad</a:t>
            </a:r>
            <a:r>
              <a:rPr lang="es-CL" dirty="0"/>
              <a:t> de nuestros datos – No siempre queremos compartir datos con el público.</a:t>
            </a:r>
          </a:p>
          <a:p>
            <a:pPr marL="463550" lvl="1" indent="0">
              <a:buNone/>
            </a:pPr>
            <a:endParaRPr lang="es-CL" dirty="0"/>
          </a:p>
          <a:p>
            <a:pPr lvl="1"/>
            <a:r>
              <a:rPr lang="es-CL" b="1" dirty="0"/>
              <a:t>Confianza</a:t>
            </a:r>
            <a:r>
              <a:rPr lang="es-CL" dirty="0"/>
              <a:t> en la Internet – El cifrado es la base para comunicaciones seguras.</a:t>
            </a:r>
          </a:p>
          <a:p>
            <a:pPr lvl="1"/>
            <a:endParaRPr lang="es-CL" dirty="0"/>
          </a:p>
          <a:p>
            <a:pPr lvl="1"/>
            <a:r>
              <a:rPr lang="es-CL" dirty="0"/>
              <a:t>Promover </a:t>
            </a:r>
            <a:r>
              <a:rPr lang="es-CL" b="1" dirty="0"/>
              <a:t>la libertad de expresión</a:t>
            </a:r>
            <a:r>
              <a:rPr lang="es-CL" dirty="0"/>
              <a:t>, comercio, privacidad, y confianza de los usuarios.</a:t>
            </a:r>
          </a:p>
          <a:p>
            <a:pPr lvl="1"/>
            <a:endParaRPr lang="es-CL" dirty="0"/>
          </a:p>
          <a:p>
            <a:pPr lvl="1"/>
            <a:r>
              <a:rPr lang="es-CL" b="1" dirty="0"/>
              <a:t>Protección</a:t>
            </a:r>
            <a:r>
              <a:rPr lang="es-CL" dirty="0"/>
              <a:t> contra terceros – Agentes externos y  malintencionados que podrían beneficiarse de nuestros datos.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0E4B2F5-F467-4047-8227-8238D365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¿Por qué es importante?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E5555FE-E2C5-455D-B92E-64B9C1517A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13" r="17813"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B390C-BEDB-4F42-BD65-61ADAC8E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2" y="3337202"/>
            <a:ext cx="719199" cy="715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4DE315-C65F-4F00-9B7F-8185FC5B1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970" y="185394"/>
            <a:ext cx="1075727" cy="1070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EEC58E-A287-453B-B682-B8CE4CD39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227" y="2472359"/>
            <a:ext cx="715621" cy="7156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F3A55-729B-4E62-9B95-7BB061C62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53" y="1930951"/>
            <a:ext cx="719348" cy="7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94224DA-C63B-4855-806B-848C84E7E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467244"/>
          </a:xfrm>
        </p:spPr>
        <p:txBody>
          <a:bodyPr/>
          <a:lstStyle/>
          <a:p>
            <a:r>
              <a:rPr lang="es-CL"/>
              <a:t>Políticas de Internet Society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FA475C-3087-4D23-90C3-921A81EB3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/>
              <a:t>Principios rectores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D0DE-502E-4E36-B244-5210811E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es-CL" altLang="en-US" smtClean="0"/>
              <a:pPr/>
              <a:t>8</a:t>
            </a:fld>
            <a:endParaRPr lang="es-CL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EBF62-D56F-0642-8A15-AEB45A982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/>
          <a:p>
            <a:fld id="{DBE5F007-28FD-B845-A833-24BC97E499D9}" type="slidenum">
              <a:rPr lang="es-CL" altLang="en-US" smtClean="0"/>
              <a:pPr/>
              <a:t>9</a:t>
            </a:fld>
            <a:endParaRPr lang="es-CL" alt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521CDCD-B3D1-5542-86B2-EF03363E4D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79"/>
            <a:ext cx="5564373" cy="4706621"/>
          </a:xfrm>
        </p:spPr>
        <p:txBody>
          <a:bodyPr>
            <a:normAutofit fontScale="55000" lnSpcReduction="20000"/>
          </a:bodyPr>
          <a:lstStyle/>
          <a:p>
            <a:r>
              <a:rPr lang="es-CL" sz="2900" dirty="0"/>
              <a:t>En el Internet </a:t>
            </a:r>
            <a:r>
              <a:rPr lang="es-CL" sz="2900" dirty="0" err="1"/>
              <a:t>Society</a:t>
            </a:r>
            <a:r>
              <a:rPr lang="es-CL" sz="2900" dirty="0"/>
              <a:t>, abogamos por las leyes y políticas hacia la confidencialidad y anonimato</a:t>
            </a:r>
          </a:p>
          <a:p>
            <a:endParaRPr lang="es-CL" dirty="0"/>
          </a:p>
          <a:p>
            <a:pPr lvl="1"/>
            <a:r>
              <a:rPr lang="es-CL" b="1" dirty="0"/>
              <a:t>Seguridad de los datos </a:t>
            </a:r>
            <a:r>
              <a:rPr lang="es-CL" dirty="0"/>
              <a:t>– El uso del cifrado para nuestras comunicaciones digitales. Fomentamos el desarrollo abierto y la disponibilidad de tecnologías del cifrado.</a:t>
            </a:r>
          </a:p>
          <a:p>
            <a:pPr marL="463550" lvl="1" indent="0">
              <a:buNone/>
            </a:pPr>
            <a:endParaRPr lang="es-CL" dirty="0"/>
          </a:p>
          <a:p>
            <a:pPr lvl="1"/>
            <a:r>
              <a:rPr lang="es-CL" b="1" dirty="0"/>
              <a:t>Confianza</a:t>
            </a:r>
            <a:r>
              <a:rPr lang="es-CL" dirty="0"/>
              <a:t> – Fundamental para el crecimiento de la Internet. Creemos en marcos legales que apoyan los derechos a la privacidad.</a:t>
            </a:r>
          </a:p>
          <a:p>
            <a:pPr lvl="1"/>
            <a:endParaRPr lang="es-CL" dirty="0"/>
          </a:p>
          <a:p>
            <a:pPr lvl="1"/>
            <a:r>
              <a:rPr lang="es-CL" b="1" dirty="0"/>
              <a:t>Cifrado</a:t>
            </a:r>
            <a:r>
              <a:rPr lang="es-CL" dirty="0"/>
              <a:t> – Creemos que toda comunicación digital debe ser cifrada, </a:t>
            </a:r>
            <a:br>
              <a:rPr lang="es-CL" dirty="0"/>
            </a:br>
            <a:r>
              <a:rPr lang="es-CL" dirty="0"/>
              <a:t>y que por defecto debería estar habilitada en datos tanto en la red </a:t>
            </a:r>
            <a:br>
              <a:rPr lang="es-CL" dirty="0"/>
            </a:br>
            <a:r>
              <a:rPr lang="es-CL" dirty="0"/>
              <a:t>como en almacenamiento.</a:t>
            </a:r>
          </a:p>
          <a:p>
            <a:pPr lvl="1"/>
            <a:endParaRPr lang="es-CL" dirty="0"/>
          </a:p>
          <a:p>
            <a:pPr lvl="1"/>
            <a:r>
              <a:rPr lang="es-CL" b="1" dirty="0"/>
              <a:t>Tecnología resistente a la manipulación </a:t>
            </a:r>
            <a:r>
              <a:rPr lang="es-CL" dirty="0"/>
              <a:t>– El cifrado debe ser completo, y no permitir puertas traseras a agentes terceros a nuestros datos, sin nuestro permiso.</a:t>
            </a:r>
          </a:p>
          <a:p>
            <a:pPr marL="463550" lvl="1" indent="0">
              <a:buNone/>
            </a:pPr>
            <a:endParaRPr lang="es-CL" dirty="0"/>
          </a:p>
          <a:p>
            <a:pPr lvl="1"/>
            <a:r>
              <a:rPr lang="es-CL" b="1" dirty="0"/>
              <a:t>Despliegue</a:t>
            </a:r>
            <a:r>
              <a:rPr lang="es-CL" dirty="0"/>
              <a:t> – Las tecnologías de cifrado deben ser accesibles para todos. Considerar además, que un mayor despliegue presenta desafíos económicos y políticos.</a:t>
            </a:r>
          </a:p>
          <a:p>
            <a:pPr lvl="1"/>
            <a:endParaRPr lang="es-CL" dirty="0"/>
          </a:p>
          <a:p>
            <a:pPr lvl="1"/>
            <a:r>
              <a:rPr lang="es-CL" b="1" dirty="0"/>
              <a:t>Soluciones de múltiples partes interesadas</a:t>
            </a:r>
            <a:r>
              <a:rPr lang="es-CL" dirty="0"/>
              <a:t> – Entendemos que el </a:t>
            </a:r>
            <a:br>
              <a:rPr lang="es-CL" dirty="0"/>
            </a:br>
            <a:r>
              <a:rPr lang="es-CL" dirty="0"/>
              <a:t>cifrado se puede usar para actividades malintencionadas. Estamos comprometidos en activamente generar soluciones de beneficio </a:t>
            </a:r>
            <a:br>
              <a:rPr lang="es-CL" dirty="0"/>
            </a:br>
            <a:r>
              <a:rPr lang="es-CL" dirty="0"/>
              <a:t>común.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0E4B2F5-F467-4047-8227-8238D365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Principios rectores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EAEFBD4-A9BB-4625-8C78-5DC8DD83D438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113013" y="381000"/>
            <a:ext cx="6096000" cy="6096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E85621-24F0-4600-AAB0-B289AE0F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829" y="189206"/>
            <a:ext cx="1070375" cy="1070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E78585-A08C-435E-BAD9-EEF9872FD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87" y="4052824"/>
            <a:ext cx="712338" cy="7123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8800EB-875C-4189-B778-6250974AC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87" y="2162992"/>
            <a:ext cx="712338" cy="712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D367C5-FC5F-4B8E-BDF0-A7A0051B4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956" y="2872071"/>
            <a:ext cx="484293" cy="7101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F9A327-FD91-4E1F-96C5-F28068828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052" y="4845147"/>
            <a:ext cx="710197" cy="7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021 ISOC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 PPT Template" id="{97BA07FF-36EF-B94C-ADD3-0EE175C7F437}" vid="{6312366D-3E1E-134C-8C2E-E2C83C1DE5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 Encryption Month  - Slide Deck</Template>
  <TotalTime>259</TotalTime>
  <Words>1131</Words>
  <Application>Microsoft Macintosh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Hind Light</vt:lpstr>
      <vt:lpstr>2021 ISOC</vt:lpstr>
      <vt:lpstr>Cifrado</vt:lpstr>
      <vt:lpstr>¿Qué es y para qué se usa?</vt:lpstr>
      <vt:lpstr>¿Qué es y para qué se usa el cifrado?</vt:lpstr>
      <vt:lpstr>Métodos de cifrado</vt:lpstr>
      <vt:lpstr>Métodos de cifrado</vt:lpstr>
      <vt:lpstr>¿Por qué es importante?</vt:lpstr>
      <vt:lpstr>¿Por qué es importante?</vt:lpstr>
      <vt:lpstr>Principios rectores</vt:lpstr>
      <vt:lpstr>Principios rectores</vt:lpstr>
      <vt:lpstr>Desafíos</vt:lpstr>
      <vt:lpstr>Desafíos</vt:lpstr>
      <vt:lpstr>PowerPoint Presentation</vt:lpstr>
      <vt:lpstr>Recomendaciones</vt:lpstr>
      <vt:lpstr>Recursos y publicaciones</vt:lpstr>
      <vt:lpstr>Recursos y publicaciones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hector prada</dc:creator>
  <cp:lastModifiedBy>Nancy Quiros</cp:lastModifiedBy>
  <cp:revision>51</cp:revision>
  <cp:lastPrinted>2016-06-14T17:50:38Z</cp:lastPrinted>
  <dcterms:created xsi:type="dcterms:W3CDTF">2021-10-10T21:20:46Z</dcterms:created>
  <dcterms:modified xsi:type="dcterms:W3CDTF">2021-10-11T20:10:55Z</dcterms:modified>
</cp:coreProperties>
</file>